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9" r:id="rId3"/>
    <p:sldId id="319" r:id="rId4"/>
    <p:sldId id="318" r:id="rId5"/>
    <p:sldId id="257" r:id="rId6"/>
    <p:sldId id="304" r:id="rId7"/>
    <p:sldId id="311" r:id="rId8"/>
    <p:sldId id="261" r:id="rId9"/>
    <p:sldId id="307" r:id="rId10"/>
    <p:sldId id="263" r:id="rId11"/>
    <p:sldId id="308" r:id="rId12"/>
    <p:sldId id="265" r:id="rId13"/>
    <p:sldId id="309" r:id="rId14"/>
    <p:sldId id="269" r:id="rId15"/>
    <p:sldId id="313" r:id="rId16"/>
    <p:sldId id="312" r:id="rId17"/>
    <p:sldId id="267" r:id="rId18"/>
    <p:sldId id="310" r:id="rId19"/>
    <p:sldId id="288" r:id="rId20"/>
    <p:sldId id="302" r:id="rId21"/>
    <p:sldId id="315" r:id="rId22"/>
    <p:sldId id="276" r:id="rId23"/>
    <p:sldId id="314" r:id="rId24"/>
    <p:sldId id="291"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DEDD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24" autoAdjust="0"/>
    <p:restoredTop sz="70360" autoAdjust="0"/>
  </p:normalViewPr>
  <p:slideViewPr>
    <p:cSldViewPr snapToGrid="0" snapToObjects="1">
      <p:cViewPr varScale="1">
        <p:scale>
          <a:sx n="60" d="100"/>
          <a:sy n="60" d="100"/>
        </p:scale>
        <p:origin x="-1752"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0F32D-80CF-0F47-AE22-ED265B77F01E}" type="datetimeFigureOut">
              <a:rPr lang="en-US" smtClean="0"/>
              <a:t>12/31/2014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1AAE07-DA72-B64B-BD99-B5CE528AAC08}" type="slidenum">
              <a:rPr lang="en-US" smtClean="0"/>
              <a:t>‹#›</a:t>
            </a:fld>
            <a:endParaRPr lang="en-US" dirty="0"/>
          </a:p>
        </p:txBody>
      </p:sp>
    </p:spTree>
    <p:extLst>
      <p:ext uri="{BB962C8B-B14F-4D97-AF65-F5344CB8AC3E}">
        <p14:creationId xmlns:p14="http://schemas.microsoft.com/office/powerpoint/2010/main" val="7127195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a:t>
            </a:r>
            <a:r>
              <a:rPr lang="en-US" baseline="0" dirty="0" smtClean="0"/>
              <a:t> packets start with a summary of key concepts. Do not review the summary with students because there is not enough time in the session. Begin the session with your introduction and then move on to the multiple choice questions. Students can use the summary as a resource while answering multiple choice and essay questions and/or keep it to study for the AP test.</a:t>
            </a:r>
          </a:p>
        </p:txBody>
      </p:sp>
      <p:sp>
        <p:nvSpPr>
          <p:cNvPr id="4" name="Slide Number Placeholder 3"/>
          <p:cNvSpPr>
            <a:spLocks noGrp="1"/>
          </p:cNvSpPr>
          <p:nvPr>
            <p:ph type="sldNum" sz="quarter" idx="10"/>
          </p:nvPr>
        </p:nvSpPr>
        <p:spPr/>
        <p:txBody>
          <a:bodyPr/>
          <a:lstStyle/>
          <a:p>
            <a:fld id="{2D1AAE07-DA72-B64B-BD99-B5CE528AAC08}" type="slidenum">
              <a:rPr lang="en-US" smtClean="0"/>
              <a:t>1</a:t>
            </a:fld>
            <a:endParaRPr lang="en-US" dirty="0"/>
          </a:p>
        </p:txBody>
      </p:sp>
    </p:spTree>
    <p:extLst>
      <p:ext uri="{BB962C8B-B14F-4D97-AF65-F5344CB8AC3E}">
        <p14:creationId xmlns:p14="http://schemas.microsoft.com/office/powerpoint/2010/main" val="1021413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err="1" smtClean="0"/>
              <a:t>Endothermy</a:t>
            </a:r>
            <a:r>
              <a:rPr lang="en-US" b="0" dirty="0" smtClean="0"/>
              <a:t> = the use of thermal</a:t>
            </a:r>
            <a:r>
              <a:rPr lang="en-US" b="0" baseline="0" dirty="0" smtClean="0"/>
              <a:t> energy generated by metabolism to help regulate and maintain body temperature.</a:t>
            </a:r>
          </a:p>
          <a:p>
            <a:r>
              <a:rPr lang="en-US" b="0" baseline="0" dirty="0" err="1" smtClean="0"/>
              <a:t>Ectothermy</a:t>
            </a:r>
            <a:r>
              <a:rPr lang="en-US" b="0" baseline="0" dirty="0" smtClean="0"/>
              <a:t> = the use of external thermal energy to help regulate body temperature.</a:t>
            </a:r>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11</a:t>
            </a:fld>
            <a:endParaRPr lang="en-US" dirty="0"/>
          </a:p>
        </p:txBody>
      </p:sp>
    </p:spTree>
    <p:extLst>
      <p:ext uri="{BB962C8B-B14F-4D97-AF65-F5344CB8AC3E}">
        <p14:creationId xmlns:p14="http://schemas.microsoft.com/office/powerpoint/2010/main" val="4005340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mn-lt"/>
              </a:rPr>
              <a:t>Feedback inhibition occurs when the end product of a reaction </a:t>
            </a:r>
            <a:r>
              <a:rPr lang="en-US" sz="1200" dirty="0" smtClean="0">
                <a:latin typeface="+mn-lt"/>
              </a:rPr>
              <a:t>inactivates </a:t>
            </a:r>
            <a:r>
              <a:rPr lang="en-US" sz="1200" dirty="0" smtClean="0">
                <a:latin typeface="+mn-lt"/>
              </a:rPr>
              <a:t>the enzyme that helped produce it. </a:t>
            </a:r>
            <a:r>
              <a:rPr lang="en-US" sz="1200" b="0" i="0" u="none" strike="noStrike" kern="1200" baseline="0" dirty="0" smtClean="0">
                <a:solidFill>
                  <a:schemeClr val="tx1"/>
                </a:solidFill>
                <a:latin typeface="+mn-lt"/>
                <a:ea typeface="+mn-ea"/>
                <a:cs typeface="+mn-cs"/>
              </a:rPr>
              <a:t>Because the principal function of glycolysis is to produce ATP, glycolysis is regulated so that ATP is generated only when needed. ATP acts as an allosteric </a:t>
            </a:r>
            <a:r>
              <a:rPr lang="en-US" sz="1200" b="0" i="0" u="none" strike="noStrike" kern="1200" baseline="0" dirty="0" smtClean="0">
                <a:solidFill>
                  <a:schemeClr val="tx1"/>
                </a:solidFill>
                <a:latin typeface="+mn-lt"/>
                <a:ea typeface="+mn-ea"/>
                <a:cs typeface="+mn-cs"/>
              </a:rPr>
              <a:t>inhibitor </a:t>
            </a:r>
            <a:r>
              <a:rPr lang="en-US" sz="1200" b="0" i="0" u="none" strike="noStrike" kern="1200" baseline="0" dirty="0" smtClean="0">
                <a:solidFill>
                  <a:schemeClr val="tx1"/>
                </a:solidFill>
                <a:latin typeface="+mn-lt"/>
                <a:ea typeface="+mn-ea"/>
                <a:cs typeface="+mn-cs"/>
              </a:rPr>
              <a:t>of the phosphofructokinase enzyme.</a:t>
            </a:r>
            <a:endParaRPr lang="en-US" sz="1200" b="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12</a:t>
            </a:fld>
            <a:endParaRPr lang="en-US" dirty="0"/>
          </a:p>
        </p:txBody>
      </p:sp>
    </p:spTree>
    <p:extLst>
      <p:ext uri="{BB962C8B-B14F-4D97-AF65-F5344CB8AC3E}">
        <p14:creationId xmlns:p14="http://schemas.microsoft.com/office/powerpoint/2010/main" val="1391685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13</a:t>
            </a:fld>
            <a:endParaRPr lang="en-US" dirty="0"/>
          </a:p>
        </p:txBody>
      </p:sp>
    </p:spTree>
    <p:extLst>
      <p:ext uri="{BB962C8B-B14F-4D97-AF65-F5344CB8AC3E}">
        <p14:creationId xmlns:p14="http://schemas.microsoft.com/office/powerpoint/2010/main" val="1457786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Yeast cells would need to consume</a:t>
            </a:r>
            <a:r>
              <a:rPr lang="en-US" baseline="0" dirty="0" smtClean="0"/>
              <a:t> glucose at a rate about 16 times higher than the consumption rate in the aerobic environment because </a:t>
            </a:r>
            <a:r>
              <a:rPr lang="en-US" baseline="0" dirty="0" smtClean="0"/>
              <a:t>2 ATP </a:t>
            </a:r>
            <a:r>
              <a:rPr lang="en-US" baseline="0" dirty="0" smtClean="0"/>
              <a:t>molecules are generated by fermentation vs. 32 ATP molecules by aerobic respiration.</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14</a:t>
            </a:fld>
            <a:endParaRPr lang="en-US" dirty="0"/>
          </a:p>
        </p:txBody>
      </p:sp>
    </p:spTree>
    <p:extLst>
      <p:ext uri="{BB962C8B-B14F-4D97-AF65-F5344CB8AC3E}">
        <p14:creationId xmlns:p14="http://schemas.microsoft.com/office/powerpoint/2010/main" val="1596646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these</a:t>
            </a:r>
            <a:r>
              <a:rPr lang="en-US" baseline="0" dirty="0" smtClean="0"/>
              <a:t> two processes in terms of oxygen requirement, cellular locations and amount of ATP produced.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15</a:t>
            </a:fld>
            <a:endParaRPr lang="en-US" dirty="0"/>
          </a:p>
        </p:txBody>
      </p:sp>
    </p:spTree>
    <p:extLst>
      <p:ext uri="{BB962C8B-B14F-4D97-AF65-F5344CB8AC3E}">
        <p14:creationId xmlns:p14="http://schemas.microsoft.com/office/powerpoint/2010/main" val="3317327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Briefly</a:t>
            </a:r>
            <a:r>
              <a:rPr lang="en-US" baseline="0" dirty="0" smtClean="0"/>
              <a:t> review alcohol fermentation. Lactic acid fermentation is reviewed in the first short free response.</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16</a:t>
            </a:fld>
            <a:endParaRPr lang="en-US" dirty="0"/>
          </a:p>
        </p:txBody>
      </p:sp>
    </p:spTree>
    <p:extLst>
      <p:ext uri="{BB962C8B-B14F-4D97-AF65-F5344CB8AC3E}">
        <p14:creationId xmlns:p14="http://schemas.microsoft.com/office/powerpoint/2010/main" val="2080410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17</a:t>
            </a:fld>
            <a:endParaRPr lang="en-US" dirty="0"/>
          </a:p>
        </p:txBody>
      </p:sp>
    </p:spTree>
    <p:extLst>
      <p:ext uri="{BB962C8B-B14F-4D97-AF65-F5344CB8AC3E}">
        <p14:creationId xmlns:p14="http://schemas.microsoft.com/office/powerpoint/2010/main" val="1482128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Remind students that life requires a highly ordered</a:t>
            </a:r>
            <a:r>
              <a:rPr lang="en-US" baseline="0" dirty="0" smtClean="0"/>
              <a:t> system. Order is maintained by coupling cellular processes that increase entropy and have negative </a:t>
            </a:r>
            <a:r>
              <a:rPr lang="en-US" sz="1200" kern="1200" dirty="0" smtClean="0">
                <a:solidFill>
                  <a:schemeClr val="tx1"/>
                </a:solidFill>
                <a:effectLst/>
                <a:latin typeface="+mn-lt"/>
                <a:ea typeface="+mn-ea"/>
                <a:cs typeface="+mn-cs"/>
              </a:rPr>
              <a:t>∆G with those that decrease entropy and have positive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18</a:t>
            </a:fld>
            <a:endParaRPr lang="en-US" dirty="0"/>
          </a:p>
        </p:txBody>
      </p:sp>
    </p:spTree>
    <p:extLst>
      <p:ext uri="{BB962C8B-B14F-4D97-AF65-F5344CB8AC3E}">
        <p14:creationId xmlns:p14="http://schemas.microsoft.com/office/powerpoint/2010/main" val="398915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kern="1200" dirty="0" smtClean="0">
                <a:solidFill>
                  <a:schemeClr val="tx1"/>
                </a:solidFill>
                <a:effectLst/>
                <a:latin typeface="+mn-lt"/>
                <a:ea typeface="+mn-ea"/>
                <a:cs typeface="+mn-cs"/>
              </a:rPr>
              <a:t>The negative sign indicates that together the coupled reactions are exergonic and spontaneous.</a:t>
            </a:r>
            <a:endParaRPr lang="en-US" sz="1100" dirty="0" smtClean="0">
              <a:effectLst/>
            </a:endParaRPr>
          </a:p>
          <a:p>
            <a:r>
              <a:rPr lang="en-US" sz="1100" dirty="0" smtClean="0"/>
              <a:t>Calculations</a:t>
            </a:r>
            <a:r>
              <a:rPr lang="en-US" sz="1100" baseline="0" dirty="0" smtClean="0"/>
              <a:t> of ∆ Gibbs free energy (using the equation </a:t>
            </a:r>
            <a:r>
              <a:rPr lang="en-US" sz="1100" b="0" dirty="0" smtClean="0">
                <a:solidFill>
                  <a:srgbClr val="002060"/>
                </a:solidFill>
              </a:rPr>
              <a:t>ΔG = ΔH </a:t>
            </a:r>
            <a:r>
              <a:rPr lang="en-US" sz="1100" b="0" smtClean="0">
                <a:solidFill>
                  <a:srgbClr val="002060"/>
                </a:solidFill>
              </a:rPr>
              <a:t>– TΔS) </a:t>
            </a:r>
            <a:r>
              <a:rPr lang="en-US" sz="1100" b="0" baseline="0" smtClean="0"/>
              <a:t>are </a:t>
            </a:r>
            <a:r>
              <a:rPr lang="en-US" sz="1100" baseline="0" dirty="0" smtClean="0"/>
              <a:t>reviewed in the Biochemistry SSS.</a:t>
            </a:r>
            <a:endParaRPr lang="en-US" sz="1100" dirty="0"/>
          </a:p>
        </p:txBody>
      </p:sp>
      <p:sp>
        <p:nvSpPr>
          <p:cNvPr id="4" name="Slide Number Placeholder 3"/>
          <p:cNvSpPr>
            <a:spLocks noGrp="1"/>
          </p:cNvSpPr>
          <p:nvPr>
            <p:ph type="sldNum" sz="quarter" idx="10"/>
          </p:nvPr>
        </p:nvSpPr>
        <p:spPr/>
        <p:txBody>
          <a:bodyPr/>
          <a:lstStyle/>
          <a:p>
            <a:fld id="{2D1AAE07-DA72-B64B-BD99-B5CE528AAC08}" type="slidenum">
              <a:rPr lang="en-US" smtClean="0"/>
              <a:t>19</a:t>
            </a:fld>
            <a:endParaRPr lang="en-US" dirty="0"/>
          </a:p>
        </p:txBody>
      </p:sp>
    </p:spTree>
    <p:extLst>
      <p:ext uri="{BB962C8B-B14F-4D97-AF65-F5344CB8AC3E}">
        <p14:creationId xmlns:p14="http://schemas.microsoft.com/office/powerpoint/2010/main" val="1207526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20</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a:t>
            </a:fld>
            <a:endParaRPr lang="en-US" dirty="0"/>
          </a:p>
        </p:txBody>
      </p:sp>
    </p:spTree>
    <p:extLst>
      <p:ext uri="{BB962C8B-B14F-4D97-AF65-F5344CB8AC3E}">
        <p14:creationId xmlns:p14="http://schemas.microsoft.com/office/powerpoint/2010/main" val="3344616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21</a:t>
            </a:fld>
            <a:endParaRPr lang="en-US" dirty="0"/>
          </a:p>
        </p:txBody>
      </p:sp>
    </p:spTree>
    <p:extLst>
      <p:ext uri="{BB962C8B-B14F-4D97-AF65-F5344CB8AC3E}">
        <p14:creationId xmlns:p14="http://schemas.microsoft.com/office/powerpoint/2010/main" val="135856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22</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Compartmentalize </a:t>
            </a:r>
            <a:r>
              <a:rPr lang="en-US" b="0" smtClean="0"/>
              <a:t>= localize</a:t>
            </a:r>
            <a:endParaRPr lang="en-US"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23</a:t>
            </a:fld>
            <a:endParaRPr lang="en-US" dirty="0"/>
          </a:p>
        </p:txBody>
      </p:sp>
    </p:spTree>
    <p:extLst>
      <p:ext uri="{BB962C8B-B14F-4D97-AF65-F5344CB8AC3E}">
        <p14:creationId xmlns:p14="http://schemas.microsoft.com/office/powerpoint/2010/main" val="21861585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100" dirty="0" smtClean="0"/>
              <a:t>Remind students that progress</a:t>
            </a:r>
            <a:r>
              <a:rPr lang="en-US" sz="1100" baseline="0" dirty="0" smtClean="0"/>
              <a:t> of reactions </a:t>
            </a:r>
            <a:r>
              <a:rPr lang="en-US" sz="1100" dirty="0" smtClean="0"/>
              <a:t>can be determined by measuring the amount of substrate</a:t>
            </a:r>
            <a:r>
              <a:rPr lang="en-US" sz="1100" baseline="0" dirty="0" smtClean="0"/>
              <a:t> consumption or product formation.</a:t>
            </a:r>
            <a:endParaRPr lang="en-US" sz="1100" dirty="0" smtClean="0"/>
          </a:p>
          <a:p>
            <a:endParaRPr lang="en-US" sz="1100" b="0" dirty="0"/>
          </a:p>
        </p:txBody>
      </p:sp>
      <p:sp>
        <p:nvSpPr>
          <p:cNvPr id="4" name="Slide Number Placeholder 3"/>
          <p:cNvSpPr>
            <a:spLocks noGrp="1"/>
          </p:cNvSpPr>
          <p:nvPr>
            <p:ph type="sldNum" sz="quarter" idx="10"/>
          </p:nvPr>
        </p:nvSpPr>
        <p:spPr/>
        <p:txBody>
          <a:bodyPr/>
          <a:lstStyle/>
          <a:p>
            <a:fld id="{2D1AAE07-DA72-B64B-BD99-B5CE528AAC08}" type="slidenum">
              <a:rPr lang="en-US" smtClean="0"/>
              <a:t>24</a:t>
            </a:fld>
            <a:endParaRPr lang="en-US" dirty="0"/>
          </a:p>
        </p:txBody>
      </p:sp>
    </p:spTree>
    <p:extLst>
      <p:ext uri="{BB962C8B-B14F-4D97-AF65-F5344CB8AC3E}">
        <p14:creationId xmlns:p14="http://schemas.microsoft.com/office/powerpoint/2010/main" val="95652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latin typeface="+mn-lt"/>
              </a:rPr>
              <a:t>Review</a:t>
            </a:r>
            <a:r>
              <a:rPr lang="en-US" baseline="0" dirty="0" smtClean="0">
                <a:latin typeface="+mn-lt"/>
              </a:rPr>
              <a:t> key events of the aerobic cellular respiration</a:t>
            </a:r>
            <a:r>
              <a:rPr lang="en-US" dirty="0" smtClean="0">
                <a:latin typeface="+mn-lt"/>
              </a:rPr>
              <a:t>.</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3</a:t>
            </a:fld>
            <a:endParaRPr lang="en-US" dirty="0"/>
          </a:p>
        </p:txBody>
      </p:sp>
    </p:spTree>
    <p:extLst>
      <p:ext uri="{BB962C8B-B14F-4D97-AF65-F5344CB8AC3E}">
        <p14:creationId xmlns:p14="http://schemas.microsoft.com/office/powerpoint/2010/main" val="9368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with students that </a:t>
            </a:r>
            <a:r>
              <a:rPr lang="en-US" sz="1200" kern="1200" dirty="0" smtClean="0">
                <a:solidFill>
                  <a:schemeClr val="tx1"/>
                </a:solidFill>
                <a:effectLst/>
                <a:latin typeface="+mn-lt"/>
                <a:ea typeface="+mn-ea"/>
                <a:cs typeface="+mn-cs"/>
              </a:rPr>
              <a:t>cellular respiration involves a series of </a:t>
            </a:r>
            <a:r>
              <a:rPr lang="en-US" sz="1200" b="0" kern="1200" dirty="0" smtClean="0">
                <a:solidFill>
                  <a:schemeClr val="tx1"/>
                </a:solidFill>
                <a:effectLst/>
                <a:latin typeface="+mn-lt"/>
                <a:ea typeface="+mn-ea"/>
                <a:cs typeface="+mn-cs"/>
              </a:rPr>
              <a:t>redox reactions </a:t>
            </a:r>
            <a:r>
              <a:rPr lang="en-US" sz="1200" kern="1200" dirty="0" smtClean="0">
                <a:solidFill>
                  <a:schemeClr val="tx1"/>
                </a:solidFill>
                <a:effectLst/>
                <a:latin typeface="+mn-lt"/>
                <a:ea typeface="+mn-ea"/>
                <a:cs typeface="+mn-cs"/>
              </a:rPr>
              <a:t>which transfer large amounts of energy. </a:t>
            </a:r>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4</a:t>
            </a:fld>
            <a:endParaRPr lang="en-US" dirty="0"/>
          </a:p>
        </p:txBody>
      </p:sp>
    </p:spTree>
    <p:extLst>
      <p:ext uri="{BB962C8B-B14F-4D97-AF65-F5344CB8AC3E}">
        <p14:creationId xmlns:p14="http://schemas.microsoft.com/office/powerpoint/2010/main" val="1727413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5</a:t>
            </a:fld>
            <a:endParaRPr lang="en-US" dirty="0"/>
          </a:p>
        </p:txBody>
      </p:sp>
    </p:spTree>
    <p:extLst>
      <p:ext uri="{BB962C8B-B14F-4D97-AF65-F5344CB8AC3E}">
        <p14:creationId xmlns:p14="http://schemas.microsoft.com/office/powerpoint/2010/main" val="4154966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sz="1200" b="0" dirty="0" smtClean="0"/>
              <a:t>Also</a:t>
            </a:r>
            <a:r>
              <a:rPr lang="en-US" altLang="en-US" sz="1200" b="0" baseline="0" dirty="0" smtClean="0"/>
              <a:t> </a:t>
            </a:r>
            <a:r>
              <a:rPr lang="en-US" altLang="en-US" sz="1200" b="0" baseline="0" dirty="0" smtClean="0"/>
              <a:t>explain that </a:t>
            </a:r>
            <a:r>
              <a:rPr lang="en-US" altLang="en-US" sz="1200" b="0" dirty="0" smtClean="0"/>
              <a:t>decoupling chemiosmosis from electron transport is involved in thermoregulation.</a:t>
            </a:r>
            <a:r>
              <a:rPr lang="en-US" altLang="en-US" sz="1200" b="0" baseline="0" dirty="0" smtClean="0"/>
              <a:t> </a:t>
            </a:r>
            <a:r>
              <a:rPr lang="en-US" altLang="en-US" sz="1200" dirty="0" smtClean="0"/>
              <a:t>This principle is used by hibernating mammals and human infants which have large amounts of brown fat. </a:t>
            </a:r>
            <a:r>
              <a:rPr lang="en-US" altLang="en-US" sz="1200" b="0" dirty="0" smtClean="0"/>
              <a:t>Brown fat differs from the regular subcutaneous fat by being high in mitochondria and containing ETC uncoupling proteins.</a:t>
            </a:r>
            <a:r>
              <a:rPr lang="en-US" altLang="en-US" sz="1200" b="0" baseline="0" dirty="0" smtClean="0"/>
              <a:t> </a:t>
            </a:r>
            <a:r>
              <a:rPr lang="en-US" altLang="en-US" sz="1200" dirty="0" smtClean="0"/>
              <a:t>The ETC uncoupling proteins are activated during hibernation</a:t>
            </a:r>
            <a:r>
              <a:rPr lang="en-US" altLang="en-US" sz="1200" baseline="0" dirty="0" smtClean="0"/>
              <a:t> and </a:t>
            </a:r>
            <a:r>
              <a:rPr lang="en-US" altLang="en-US" sz="1200" dirty="0" smtClean="0"/>
              <a:t>act as channels to allow protons to flow back down their gradient without making ATP.</a:t>
            </a:r>
            <a:r>
              <a:rPr lang="en-US" altLang="en-US" sz="1200" baseline="0" dirty="0" smtClean="0"/>
              <a:t>  </a:t>
            </a:r>
            <a:r>
              <a:rPr lang="en-US" altLang="en-US" sz="1200" dirty="0" smtClean="0"/>
              <a:t>Ongoing oxidation of stored fuel generates heat instead of ATP molecules to keep </a:t>
            </a:r>
            <a:r>
              <a:rPr lang="en-US" altLang="en-US" sz="1200" dirty="0" smtClean="0"/>
              <a:t>the body </a:t>
            </a:r>
            <a:r>
              <a:rPr lang="en-US" altLang="en-US" sz="1200" dirty="0" smtClean="0"/>
              <a:t>temperature warmer than the environment.</a:t>
            </a:r>
          </a:p>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6</a:t>
            </a:fld>
            <a:endParaRPr lang="en-US" dirty="0"/>
          </a:p>
        </p:txBody>
      </p:sp>
    </p:spTree>
    <p:extLst>
      <p:ext uri="{BB962C8B-B14F-4D97-AF65-F5344CB8AC3E}">
        <p14:creationId xmlns:p14="http://schemas.microsoft.com/office/powerpoint/2010/main" val="1681077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prokaryotes, the passage of electrons is accompanied by the outward movement of protons across the plasma membrane. </a:t>
            </a:r>
          </a:p>
        </p:txBody>
      </p:sp>
      <p:sp>
        <p:nvSpPr>
          <p:cNvPr id="4" name="Slide Number Placeholder 3"/>
          <p:cNvSpPr>
            <a:spLocks noGrp="1"/>
          </p:cNvSpPr>
          <p:nvPr>
            <p:ph type="sldNum" sz="quarter" idx="10"/>
          </p:nvPr>
        </p:nvSpPr>
        <p:spPr/>
        <p:txBody>
          <a:bodyPr/>
          <a:lstStyle/>
          <a:p>
            <a:fld id="{2D1AAE07-DA72-B64B-BD99-B5CE528AAC08}" type="slidenum">
              <a:rPr lang="en-US" smtClean="0"/>
              <a:t>7</a:t>
            </a:fld>
            <a:endParaRPr lang="en-US" dirty="0"/>
          </a:p>
        </p:txBody>
      </p:sp>
    </p:spTree>
    <p:extLst>
      <p:ext uri="{BB962C8B-B14F-4D97-AF65-F5344CB8AC3E}">
        <p14:creationId xmlns:p14="http://schemas.microsoft.com/office/powerpoint/2010/main" val="9929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8</a:t>
            </a:fld>
            <a:endParaRPr lang="en-US" dirty="0"/>
          </a:p>
        </p:txBody>
      </p:sp>
    </p:spTree>
    <p:extLst>
      <p:ext uri="{BB962C8B-B14F-4D97-AF65-F5344CB8AC3E}">
        <p14:creationId xmlns:p14="http://schemas.microsoft.com/office/powerpoint/2010/main" val="1093045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D1AAE07-DA72-B64B-BD99-B5CE528AAC08}" type="slidenum">
              <a:rPr lang="en-US" smtClean="0"/>
              <a:t>10</a:t>
            </a:fld>
            <a:endParaRPr lang="en-US" dirty="0"/>
          </a:p>
        </p:txBody>
      </p:sp>
    </p:spTree>
    <p:extLst>
      <p:ext uri="{BB962C8B-B14F-4D97-AF65-F5344CB8AC3E}">
        <p14:creationId xmlns:p14="http://schemas.microsoft.com/office/powerpoint/2010/main" val="2533625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2248628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4286765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80098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824684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088590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9375376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997465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3275095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44747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52016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DE71E4-076A-7740-A495-E04A5FDDFADB}" type="datetimeFigureOut">
              <a:rPr lang="en-US" smtClean="0"/>
              <a:t>12/31/2014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4143D04-4778-B346-8EA3-920F67898E1D}" type="slidenum">
              <a:rPr lang="en-US" smtClean="0"/>
              <a:t>‹#›</a:t>
            </a:fld>
            <a:endParaRPr lang="en-US" dirty="0"/>
          </a:p>
        </p:txBody>
      </p:sp>
    </p:spTree>
    <p:extLst>
      <p:ext uri="{BB962C8B-B14F-4D97-AF65-F5344CB8AC3E}">
        <p14:creationId xmlns:p14="http://schemas.microsoft.com/office/powerpoint/2010/main" val="1746302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DE71E4-076A-7740-A495-E04A5FDDFADB}" type="datetimeFigureOut">
              <a:rPr lang="en-US" smtClean="0"/>
              <a:t>12/31/2014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143D04-4778-B346-8EA3-920F67898E1D}" type="slidenum">
              <a:rPr lang="en-US" smtClean="0"/>
              <a:t>‹#›</a:t>
            </a:fld>
            <a:endParaRPr lang="en-US" dirty="0"/>
          </a:p>
        </p:txBody>
      </p:sp>
    </p:spTree>
    <p:extLst>
      <p:ext uri="{BB962C8B-B14F-4D97-AF65-F5344CB8AC3E}">
        <p14:creationId xmlns:p14="http://schemas.microsoft.com/office/powerpoint/2010/main" val="3255433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8670" y="1376997"/>
            <a:ext cx="7772400" cy="1470025"/>
          </a:xfrm>
        </p:spPr>
        <p:txBody>
          <a:bodyPr>
            <a:normAutofit/>
          </a:bodyPr>
          <a:lstStyle/>
          <a:p>
            <a:r>
              <a:rPr lang="en-US" sz="3600" b="1" dirty="0" smtClean="0"/>
              <a:t>Welcome to AP Biology</a:t>
            </a:r>
            <a:br>
              <a:rPr lang="en-US" sz="3600" b="1" dirty="0" smtClean="0"/>
            </a:br>
            <a:r>
              <a:rPr lang="en-US" sz="3600" b="1" dirty="0" smtClean="0"/>
              <a:t>Saturday Study Session </a:t>
            </a:r>
            <a:endParaRPr lang="en-US" sz="3600" b="1" dirty="0"/>
          </a:p>
        </p:txBody>
      </p:sp>
      <p:sp>
        <p:nvSpPr>
          <p:cNvPr id="3" name="Subtitle 2"/>
          <p:cNvSpPr>
            <a:spLocks noGrp="1"/>
          </p:cNvSpPr>
          <p:nvPr>
            <p:ph type="subTitle" idx="1"/>
          </p:nvPr>
        </p:nvSpPr>
        <p:spPr>
          <a:xfrm>
            <a:off x="1146313" y="3440430"/>
            <a:ext cx="7189470" cy="1752600"/>
          </a:xfrm>
        </p:spPr>
        <p:txBody>
          <a:bodyPr>
            <a:normAutofit/>
          </a:bodyPr>
          <a:lstStyle/>
          <a:p>
            <a:r>
              <a:rPr lang="en-US" sz="6600" b="1" dirty="0" smtClean="0">
                <a:solidFill>
                  <a:srgbClr val="C00000"/>
                </a:solidFill>
              </a:rPr>
              <a:t>Cellular Respiration</a:t>
            </a:r>
            <a:endParaRPr lang="en-US" sz="6600" b="1" dirty="0">
              <a:solidFill>
                <a:srgbClr val="C00000"/>
              </a:solidFill>
            </a:endParaRPr>
          </a:p>
        </p:txBody>
      </p:sp>
    </p:spTree>
    <p:extLst>
      <p:ext uri="{BB962C8B-B14F-4D97-AF65-F5344CB8AC3E}">
        <p14:creationId xmlns:p14="http://schemas.microsoft.com/office/powerpoint/2010/main" val="1305917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4</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4000" b="1" dirty="0" smtClean="0">
                <a:solidFill>
                  <a:srgbClr val="002060"/>
                </a:solidFill>
              </a:rPr>
              <a:t>Clue: endotherm </a:t>
            </a:r>
            <a:r>
              <a:rPr lang="en-US" sz="4000" b="1" dirty="0" smtClean="0">
                <a:solidFill>
                  <a:srgbClr val="002060"/>
                </a:solidFill>
              </a:rPr>
              <a:t>vs. </a:t>
            </a:r>
            <a:r>
              <a:rPr lang="en-US" sz="4000" b="1" dirty="0" err="1" smtClean="0">
                <a:solidFill>
                  <a:srgbClr val="002060"/>
                </a:solidFill>
              </a:rPr>
              <a:t>ectotherm</a:t>
            </a:r>
            <a:endParaRPr lang="en-US" sz="9600" b="1" dirty="0">
              <a:solidFill>
                <a:srgbClr val="002060"/>
              </a:solidFill>
            </a:endParaRPr>
          </a:p>
        </p:txBody>
      </p:sp>
    </p:spTree>
    <p:extLst>
      <p:ext uri="{BB962C8B-B14F-4D97-AF65-F5344CB8AC3E}">
        <p14:creationId xmlns:p14="http://schemas.microsoft.com/office/powerpoint/2010/main" val="24910835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417" y="619195"/>
            <a:ext cx="8647043" cy="1143000"/>
          </a:xfrm>
        </p:spPr>
        <p:txBody>
          <a:bodyPr>
            <a:noAutofit/>
          </a:bodyPr>
          <a:lstStyle/>
          <a:p>
            <a:r>
              <a:rPr lang="en-US" sz="3600" b="1" dirty="0" smtClean="0"/>
              <a:t>Organisms use various strategies to regulate body temperature and metabolism</a:t>
            </a:r>
            <a:endParaRPr lang="en-US" sz="3600" b="1" dirty="0"/>
          </a:p>
        </p:txBody>
      </p:sp>
      <p:pic>
        <p:nvPicPr>
          <p:cNvPr id="4" name="Content Placeholder 3" descr="D:\Chapter_40\B_Jpeg_Images\40_Labeled_Images\40_20-EnergyBudgets-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8417" y="2180236"/>
            <a:ext cx="8647043" cy="3359173"/>
          </a:xfrm>
          <a:prstGeom prst="rect">
            <a:avLst/>
          </a:prstGeom>
          <a:noFill/>
          <a:ln>
            <a:noFill/>
          </a:ln>
        </p:spPr>
      </p:pic>
    </p:spTree>
    <p:extLst>
      <p:ext uri="{BB962C8B-B14F-4D97-AF65-F5344CB8AC3E}">
        <p14:creationId xmlns:p14="http://schemas.microsoft.com/office/powerpoint/2010/main" val="5231803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5</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d</a:t>
            </a:r>
            <a:endParaRPr lang="en-US" sz="4000" dirty="0" smtClean="0">
              <a:solidFill>
                <a:srgbClr val="C00000"/>
              </a:solidFill>
            </a:endParaRPr>
          </a:p>
          <a:p>
            <a:pPr marL="0" indent="0" algn="ctr">
              <a:buNone/>
            </a:pPr>
            <a:r>
              <a:rPr lang="en-US" sz="3600" b="1" dirty="0" smtClean="0">
                <a:solidFill>
                  <a:srgbClr val="002060"/>
                </a:solidFill>
              </a:rPr>
              <a:t>Clue: glycolysis produces ATP</a:t>
            </a:r>
            <a:endParaRPr lang="en-US" sz="3600" b="1" dirty="0">
              <a:solidFill>
                <a:srgbClr val="002060"/>
              </a:solidFill>
            </a:endParaRPr>
          </a:p>
        </p:txBody>
      </p:sp>
    </p:spTree>
    <p:extLst>
      <p:ext uri="{BB962C8B-B14F-4D97-AF65-F5344CB8AC3E}">
        <p14:creationId xmlns:p14="http://schemas.microsoft.com/office/powerpoint/2010/main" val="3528445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1426" y="274637"/>
            <a:ext cx="3346174" cy="1368633"/>
          </a:xfrm>
        </p:spPr>
        <p:txBody>
          <a:bodyPr>
            <a:normAutofit/>
          </a:bodyPr>
          <a:lstStyle/>
          <a:p>
            <a:r>
              <a:rPr lang="en-US" sz="3600" b="1" dirty="0" smtClean="0"/>
              <a:t>Feedback Inhibition</a:t>
            </a:r>
            <a:endParaRPr lang="en-US" sz="3600" b="1" dirty="0"/>
          </a:p>
        </p:txBody>
      </p:sp>
      <p:pic>
        <p:nvPicPr>
          <p:cNvPr id="4" name="Picture 3" descr="D:\Chapter_09\B_Jpeg_Images\09_Labeled_Images\09_21RespirationControl-L.jpg"/>
          <p:cNvPicPr/>
          <p:nvPr/>
        </p:nvPicPr>
        <p:blipFill>
          <a:blip r:embed="rId3">
            <a:extLst>
              <a:ext uri="{28A0092B-C50C-407E-A947-70E740481C1C}">
                <a14:useLocalDpi xmlns:a14="http://schemas.microsoft.com/office/drawing/2010/main" val="0"/>
              </a:ext>
            </a:extLst>
          </a:blip>
          <a:srcRect/>
          <a:stretch>
            <a:fillRect/>
          </a:stretch>
        </p:blipFill>
        <p:spPr bwMode="auto">
          <a:xfrm>
            <a:off x="3803374" y="92765"/>
            <a:ext cx="4518991" cy="6583363"/>
          </a:xfrm>
          <a:prstGeom prst="rect">
            <a:avLst/>
          </a:prstGeom>
          <a:noFill/>
          <a:ln>
            <a:noFill/>
          </a:ln>
        </p:spPr>
      </p:pic>
    </p:spTree>
    <p:extLst>
      <p:ext uri="{BB962C8B-B14F-4D97-AF65-F5344CB8AC3E}">
        <p14:creationId xmlns:p14="http://schemas.microsoft.com/office/powerpoint/2010/main" val="34147239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a:t>
            </a:r>
            <a:r>
              <a:rPr lang="en-US" sz="3600" b="1" dirty="0"/>
              <a:t>6</a:t>
            </a:r>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slower rate</a:t>
            </a:r>
            <a:endParaRPr lang="en-US" sz="3600" b="1" baseline="-25000" dirty="0">
              <a:solidFill>
                <a:srgbClr val="002060"/>
              </a:solidFill>
            </a:endParaRPr>
          </a:p>
        </p:txBody>
      </p:sp>
    </p:spTree>
    <p:extLst>
      <p:ext uri="{BB962C8B-B14F-4D97-AF65-F5344CB8AC3E}">
        <p14:creationId xmlns:p14="http://schemas.microsoft.com/office/powerpoint/2010/main" val="2588645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Aerobic vs. Anaerobic Respiration</a:t>
            </a:r>
            <a:endParaRPr lang="en-US" sz="3600" b="1" dirty="0"/>
          </a:p>
        </p:txBody>
      </p:sp>
      <p:pic>
        <p:nvPicPr>
          <p:cNvPr id="4" name="Content Placeholder 3" descr="D:\Chapter_09\B_Jpeg_Images\09_Labeled_Images\09_19PyruvateCatabolism-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002220" y="1417638"/>
            <a:ext cx="5498599" cy="5054108"/>
          </a:xfrm>
          <a:prstGeom prst="rect">
            <a:avLst/>
          </a:prstGeom>
          <a:noFill/>
          <a:ln>
            <a:noFill/>
          </a:ln>
        </p:spPr>
      </p:pic>
    </p:spTree>
    <p:extLst>
      <p:ext uri="{BB962C8B-B14F-4D97-AF65-F5344CB8AC3E}">
        <p14:creationId xmlns:p14="http://schemas.microsoft.com/office/powerpoint/2010/main" val="18609389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Alcohol Fermentation</a:t>
            </a:r>
            <a:endParaRPr lang="en-US" sz="3600" b="1" dirty="0"/>
          </a:p>
        </p:txBody>
      </p:sp>
      <p:pic>
        <p:nvPicPr>
          <p:cNvPr id="4" name="Content Placeholder 3"/>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0358" y="1529255"/>
            <a:ext cx="8844455" cy="3799490"/>
          </a:xfrm>
          <a:prstGeom prst="rect">
            <a:avLst/>
          </a:prstGeom>
          <a:noFill/>
          <a:ln w="9525">
            <a:solidFill>
              <a:schemeClr val="tx1"/>
            </a:solidFill>
            <a:miter lim="800000"/>
            <a:headEnd/>
            <a:tailEnd/>
          </a:ln>
          <a:extLst/>
        </p:spPr>
      </p:pic>
    </p:spTree>
    <p:extLst>
      <p:ext uri="{BB962C8B-B14F-4D97-AF65-F5344CB8AC3E}">
        <p14:creationId xmlns:p14="http://schemas.microsoft.com/office/powerpoint/2010/main" val="32086936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7</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9600" dirty="0" smtClean="0">
              <a:solidFill>
                <a:srgbClr val="C00000"/>
              </a:solidFill>
            </a:endParaRPr>
          </a:p>
          <a:p>
            <a:pPr marL="0" indent="0" algn="ctr">
              <a:buNone/>
            </a:pPr>
            <a:r>
              <a:rPr lang="en-US" sz="3600" b="1" dirty="0">
                <a:solidFill>
                  <a:srgbClr val="002060"/>
                </a:solidFill>
              </a:rPr>
              <a:t>Clue</a:t>
            </a:r>
            <a:r>
              <a:rPr lang="en-US" sz="3600" b="1" dirty="0" smtClean="0">
                <a:solidFill>
                  <a:srgbClr val="002060"/>
                </a:solidFill>
              </a:rPr>
              <a:t>: less stable = more reactive</a:t>
            </a:r>
            <a:endParaRPr lang="en-US" sz="3600" b="1" i="1" dirty="0">
              <a:solidFill>
                <a:srgbClr val="002060"/>
              </a:solidFill>
            </a:endParaRPr>
          </a:p>
        </p:txBody>
      </p:sp>
    </p:spTree>
    <p:extLst>
      <p:ext uri="{BB962C8B-B14F-4D97-AF65-F5344CB8AC3E}">
        <p14:creationId xmlns:p14="http://schemas.microsoft.com/office/powerpoint/2010/main" val="15964081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756" y="661239"/>
            <a:ext cx="2333297" cy="1143000"/>
          </a:xfrm>
        </p:spPr>
        <p:txBody>
          <a:bodyPr>
            <a:noAutofit/>
          </a:bodyPr>
          <a:lstStyle/>
          <a:p>
            <a:r>
              <a:rPr lang="en-US" sz="3600" b="1" dirty="0" smtClean="0"/>
              <a:t>Coupled Reactions</a:t>
            </a:r>
            <a:endParaRPr lang="en-US" sz="3600" b="1" dirty="0"/>
          </a:p>
        </p:txBody>
      </p:sp>
      <p:pic>
        <p:nvPicPr>
          <p:cNvPr id="4" name="Content Placeholder 3" descr="D:\Chapter_08\B_Jpeg_Images\08_Labeled_Images\08_10EnergyCoupling-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16163" y="503584"/>
            <a:ext cx="5738190" cy="5910468"/>
          </a:xfrm>
          <a:prstGeom prst="rect">
            <a:avLst/>
          </a:prstGeom>
          <a:noFill/>
          <a:ln>
            <a:noFill/>
          </a:ln>
        </p:spPr>
      </p:pic>
    </p:spTree>
    <p:extLst>
      <p:ext uri="{BB962C8B-B14F-4D97-AF65-F5344CB8AC3E}">
        <p14:creationId xmlns:p14="http://schemas.microsoft.com/office/powerpoint/2010/main" val="15921114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Math Grid In </a:t>
            </a:r>
            <a:endParaRPr lang="en-US" sz="3600" b="1" dirty="0"/>
          </a:p>
        </p:txBody>
      </p:sp>
      <p:sp>
        <p:nvSpPr>
          <p:cNvPr id="3" name="Content Placeholder 2"/>
          <p:cNvSpPr>
            <a:spLocks noGrp="1"/>
          </p:cNvSpPr>
          <p:nvPr>
            <p:ph idx="1"/>
          </p:nvPr>
        </p:nvSpPr>
        <p:spPr>
          <a:xfrm>
            <a:off x="457200" y="1600200"/>
            <a:ext cx="8229600" cy="4525963"/>
          </a:xfrm>
        </p:spPr>
        <p:txBody>
          <a:bodyPr>
            <a:normAutofit/>
          </a:bodyPr>
          <a:lstStyle/>
          <a:p>
            <a:pPr marL="0" indent="0">
              <a:buNone/>
            </a:pPr>
            <a:r>
              <a:rPr lang="en-US" sz="3000" b="1" dirty="0" smtClean="0"/>
              <a:t>The correct answer: </a:t>
            </a:r>
            <a:r>
              <a:rPr lang="en-US" sz="3000" b="1" dirty="0" smtClean="0">
                <a:solidFill>
                  <a:srgbClr val="C00000"/>
                </a:solidFill>
              </a:rPr>
              <a:t>-3.7 kcal/</a:t>
            </a:r>
            <a:r>
              <a:rPr lang="en-US" sz="3000" b="1" dirty="0" err="1" smtClean="0">
                <a:solidFill>
                  <a:srgbClr val="C00000"/>
                </a:solidFill>
              </a:rPr>
              <a:t>mol</a:t>
            </a:r>
            <a:endParaRPr lang="en-US" sz="2800" b="1" dirty="0" smtClean="0">
              <a:solidFill>
                <a:srgbClr val="C00000"/>
              </a:solidFill>
            </a:endParaRPr>
          </a:p>
          <a:p>
            <a:pPr marL="0" indent="0">
              <a:buNone/>
            </a:pPr>
            <a:endParaRPr lang="en-US" sz="1100" b="1" dirty="0" smtClean="0"/>
          </a:p>
          <a:p>
            <a:pPr marL="0" indent="0">
              <a:buNone/>
            </a:pPr>
            <a:endParaRPr lang="en-US" sz="1100" b="1" dirty="0"/>
          </a:p>
          <a:p>
            <a:pPr marL="0" indent="0">
              <a:buNone/>
            </a:pPr>
            <a:endParaRPr lang="en-US" sz="1100" b="1" dirty="0" smtClean="0"/>
          </a:p>
          <a:p>
            <a:pPr marL="0" indent="0">
              <a:buNone/>
            </a:pPr>
            <a:r>
              <a:rPr lang="en-US" sz="3000" b="1" dirty="0" smtClean="0"/>
              <a:t>Solution:</a:t>
            </a:r>
          </a:p>
          <a:p>
            <a:pPr marL="0" indent="0">
              <a:buNone/>
            </a:pPr>
            <a:r>
              <a:rPr lang="en-US" b="1" dirty="0">
                <a:solidFill>
                  <a:srgbClr val="002060"/>
                </a:solidFill>
              </a:rPr>
              <a:t>3.6 </a:t>
            </a:r>
            <a:r>
              <a:rPr lang="en-US" b="1" dirty="0" smtClean="0">
                <a:solidFill>
                  <a:srgbClr val="002060"/>
                </a:solidFill>
              </a:rPr>
              <a:t>kcal/</a:t>
            </a:r>
            <a:r>
              <a:rPr lang="en-US" b="1" dirty="0" err="1" smtClean="0">
                <a:solidFill>
                  <a:srgbClr val="002060"/>
                </a:solidFill>
              </a:rPr>
              <a:t>mol</a:t>
            </a:r>
            <a:r>
              <a:rPr lang="en-US" b="1" dirty="0" smtClean="0">
                <a:solidFill>
                  <a:srgbClr val="002060"/>
                </a:solidFill>
              </a:rPr>
              <a:t> + </a:t>
            </a:r>
            <a:r>
              <a:rPr lang="en-US" b="1" dirty="0">
                <a:solidFill>
                  <a:srgbClr val="002060"/>
                </a:solidFill>
              </a:rPr>
              <a:t>(-</a:t>
            </a:r>
            <a:r>
              <a:rPr lang="en-US" b="1" dirty="0" smtClean="0">
                <a:solidFill>
                  <a:srgbClr val="002060"/>
                </a:solidFill>
              </a:rPr>
              <a:t>7.3 kcal/</a:t>
            </a:r>
            <a:r>
              <a:rPr lang="en-US" b="1" dirty="0" err="1" smtClean="0">
                <a:solidFill>
                  <a:srgbClr val="002060"/>
                </a:solidFill>
              </a:rPr>
              <a:t>mol</a:t>
            </a:r>
            <a:r>
              <a:rPr lang="en-US" b="1" dirty="0" smtClean="0">
                <a:solidFill>
                  <a:srgbClr val="002060"/>
                </a:solidFill>
              </a:rPr>
              <a:t>) </a:t>
            </a:r>
            <a:r>
              <a:rPr lang="en-US" b="1" dirty="0">
                <a:solidFill>
                  <a:srgbClr val="002060"/>
                </a:solidFill>
              </a:rPr>
              <a:t>= -3.7 kcal/</a:t>
            </a:r>
            <a:r>
              <a:rPr lang="en-US" b="1" dirty="0" err="1">
                <a:solidFill>
                  <a:srgbClr val="002060"/>
                </a:solidFill>
              </a:rPr>
              <a:t>mol</a:t>
            </a:r>
            <a:endParaRPr lang="en-US" b="1" dirty="0">
              <a:solidFill>
                <a:srgbClr val="002060"/>
              </a:solidFill>
            </a:endParaRPr>
          </a:p>
          <a:p>
            <a:pPr marL="0" indent="0">
              <a:buNone/>
            </a:pPr>
            <a:endParaRPr lang="en-US" dirty="0">
              <a:solidFill>
                <a:srgbClr val="0000FF"/>
              </a:solidFill>
            </a:endParaRPr>
          </a:p>
        </p:txBody>
      </p:sp>
    </p:spTree>
    <p:extLst>
      <p:ext uri="{BB962C8B-B14F-4D97-AF65-F5344CB8AC3E}">
        <p14:creationId xmlns:p14="http://schemas.microsoft.com/office/powerpoint/2010/main" val="20270577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1</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b</a:t>
            </a:r>
            <a:endParaRPr lang="en-US" sz="4000" dirty="0" smtClean="0">
              <a:solidFill>
                <a:srgbClr val="C00000"/>
              </a:solidFill>
            </a:endParaRPr>
          </a:p>
          <a:p>
            <a:pPr marL="0" indent="0" algn="ctr">
              <a:buNone/>
            </a:pPr>
            <a:r>
              <a:rPr lang="en-US" sz="3600" b="1" dirty="0" smtClean="0">
                <a:solidFill>
                  <a:srgbClr val="002060"/>
                </a:solidFill>
              </a:rPr>
              <a:t>Clue: electron transport chain and chemiosmosis</a:t>
            </a:r>
            <a:endParaRPr lang="en-US" sz="9600" dirty="0">
              <a:solidFill>
                <a:srgbClr val="FF0000"/>
              </a:solidFill>
            </a:endParaRPr>
          </a:p>
        </p:txBody>
      </p:sp>
    </p:spTree>
    <p:extLst>
      <p:ext uri="{BB962C8B-B14F-4D97-AF65-F5344CB8AC3E}">
        <p14:creationId xmlns:p14="http://schemas.microsoft.com/office/powerpoint/2010/main" val="19191839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15310" y="1986455"/>
            <a:ext cx="8560676" cy="3736428"/>
          </a:xfrm>
          <a:prstGeom prst="rect">
            <a:avLst/>
          </a:prstGeom>
          <a:noFill/>
          <a:ln w="9525">
            <a:solidFill>
              <a:schemeClr val="tx1"/>
            </a:solidFill>
            <a:miter lim="800000"/>
            <a:headEnd/>
            <a:tailEnd/>
          </a:ln>
          <a:extLst/>
        </p:spPr>
      </p:pic>
      <p:sp>
        <p:nvSpPr>
          <p:cNvPr id="7" name="TextBox 6"/>
          <p:cNvSpPr txBox="1"/>
          <p:nvPr/>
        </p:nvSpPr>
        <p:spPr>
          <a:xfrm>
            <a:off x="2364827" y="5770179"/>
            <a:ext cx="5864773" cy="646331"/>
          </a:xfrm>
          <a:prstGeom prst="rect">
            <a:avLst/>
          </a:prstGeom>
          <a:noFill/>
        </p:spPr>
        <p:txBody>
          <a:bodyPr wrap="square" rtlCol="0">
            <a:spAutoFit/>
          </a:bodyPr>
          <a:lstStyle/>
          <a:p>
            <a:r>
              <a:rPr lang="en-US" sz="3600" b="1" dirty="0" smtClean="0">
                <a:solidFill>
                  <a:srgbClr val="C00000"/>
                </a:solidFill>
              </a:rPr>
              <a:t>Lactic Acid Fermentation</a:t>
            </a:r>
            <a:endParaRPr lang="en-US" sz="3600" b="1" dirty="0">
              <a:solidFill>
                <a:srgbClr val="C00000"/>
              </a:solidFill>
            </a:endParaRPr>
          </a:p>
        </p:txBody>
      </p:sp>
    </p:spTree>
    <p:extLst>
      <p:ext uri="{BB962C8B-B14F-4D97-AF65-F5344CB8AC3E}">
        <p14:creationId xmlns:p14="http://schemas.microsoft.com/office/powerpoint/2010/main" val="3907300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1</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141890" y="1417638"/>
            <a:ext cx="8891751" cy="5208449"/>
          </a:xfrm>
        </p:spPr>
        <p:txBody>
          <a:bodyPr>
            <a:normAutofit/>
          </a:bodyPr>
          <a:lstStyle/>
          <a:p>
            <a:pPr marL="0" indent="0">
              <a:buNone/>
            </a:pPr>
            <a:r>
              <a:rPr lang="en-US" sz="2800" b="1" dirty="0" smtClean="0"/>
              <a:t>1 </a:t>
            </a:r>
            <a:r>
              <a:rPr lang="en-US" sz="2800" b="1" dirty="0" err="1" smtClean="0"/>
              <a:t>pt</a:t>
            </a:r>
            <a:r>
              <a:rPr lang="en-US" sz="2800" b="1" dirty="0" smtClean="0"/>
              <a:t> each</a:t>
            </a:r>
          </a:p>
          <a:p>
            <a:r>
              <a:rPr lang="en-US" sz="2800" b="1" dirty="0" smtClean="0">
                <a:solidFill>
                  <a:srgbClr val="C00000"/>
                </a:solidFill>
              </a:rPr>
              <a:t>If </a:t>
            </a:r>
            <a:r>
              <a:rPr lang="en-US" sz="2800" b="1" dirty="0">
                <a:solidFill>
                  <a:srgbClr val="C00000"/>
                </a:solidFill>
              </a:rPr>
              <a:t>no </a:t>
            </a:r>
            <a:r>
              <a:rPr lang="en-US" sz="2800" b="1" dirty="0" smtClean="0">
                <a:solidFill>
                  <a:srgbClr val="C00000"/>
                </a:solidFill>
              </a:rPr>
              <a:t>oxygen is present, glycolysis will take place and produce 2 ATP per glucose molecule. </a:t>
            </a:r>
          </a:p>
          <a:p>
            <a:r>
              <a:rPr lang="en-US" sz="2800" b="1" dirty="0" smtClean="0">
                <a:solidFill>
                  <a:srgbClr val="002060"/>
                </a:solidFill>
              </a:rPr>
              <a:t>No </a:t>
            </a:r>
            <a:r>
              <a:rPr lang="en-US" sz="2800" b="1" dirty="0">
                <a:solidFill>
                  <a:srgbClr val="002060"/>
                </a:solidFill>
              </a:rPr>
              <a:t>Krebs cycle </a:t>
            </a:r>
            <a:r>
              <a:rPr lang="en-US" sz="2800" b="1" dirty="0" smtClean="0">
                <a:solidFill>
                  <a:srgbClr val="002060"/>
                </a:solidFill>
              </a:rPr>
              <a:t>and no </a:t>
            </a:r>
            <a:r>
              <a:rPr lang="en-US" sz="2800" b="1" dirty="0">
                <a:solidFill>
                  <a:srgbClr val="002060"/>
                </a:solidFill>
              </a:rPr>
              <a:t>oxidative phosphorylation will take </a:t>
            </a:r>
            <a:r>
              <a:rPr lang="en-US" sz="2800" b="1" dirty="0" smtClean="0">
                <a:solidFill>
                  <a:srgbClr val="002060"/>
                </a:solidFill>
              </a:rPr>
              <a:t>place; less ATP will be produced. </a:t>
            </a:r>
          </a:p>
          <a:p>
            <a:r>
              <a:rPr lang="en-US" sz="2800" b="1" dirty="0" smtClean="0">
                <a:solidFill>
                  <a:srgbClr val="006600"/>
                </a:solidFill>
              </a:rPr>
              <a:t>Lactic acid fermentation will produce lactic acid and regenerate NAD</a:t>
            </a:r>
            <a:r>
              <a:rPr lang="en-US" sz="2800" b="1" baseline="30000" dirty="0" smtClean="0">
                <a:solidFill>
                  <a:srgbClr val="006600"/>
                </a:solidFill>
              </a:rPr>
              <a:t>+</a:t>
            </a:r>
            <a:r>
              <a:rPr lang="en-US" sz="2800" b="1" dirty="0" smtClean="0">
                <a:solidFill>
                  <a:srgbClr val="006600"/>
                </a:solidFill>
              </a:rPr>
              <a:t> so that glycolysis can continue to produce ATP.</a:t>
            </a:r>
          </a:p>
          <a:p>
            <a:r>
              <a:rPr lang="en-US" sz="2800" b="1" dirty="0" smtClean="0"/>
              <a:t>Insufficient </a:t>
            </a:r>
            <a:r>
              <a:rPr lang="en-US" sz="2800" b="1" dirty="0"/>
              <a:t>acquired free energy versus required free energy expenditure </a:t>
            </a:r>
            <a:r>
              <a:rPr lang="en-US" sz="2800" b="1" dirty="0" smtClean="0"/>
              <a:t>may result </a:t>
            </a:r>
            <a:r>
              <a:rPr lang="en-US" sz="2800" b="1" dirty="0"/>
              <a:t>in </a:t>
            </a:r>
            <a:r>
              <a:rPr lang="en-US" sz="2800" b="1" dirty="0" smtClean="0"/>
              <a:t>death </a:t>
            </a:r>
            <a:r>
              <a:rPr lang="en-US" sz="2800" b="1" dirty="0" smtClean="0"/>
              <a:t>of </a:t>
            </a:r>
            <a:r>
              <a:rPr lang="en-US" sz="2800" b="1" dirty="0" smtClean="0"/>
              <a:t>heart muscle</a:t>
            </a:r>
            <a:r>
              <a:rPr lang="en-US" sz="2800" b="1" dirty="0" smtClean="0"/>
              <a:t>.</a:t>
            </a:r>
          </a:p>
        </p:txBody>
      </p:sp>
    </p:spTree>
    <p:extLst>
      <p:ext uri="{BB962C8B-B14F-4D97-AF65-F5344CB8AC3E}">
        <p14:creationId xmlns:p14="http://schemas.microsoft.com/office/powerpoint/2010/main" val="1439940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291772"/>
          </a:xfrm>
        </p:spPr>
        <p:txBody>
          <a:bodyPr>
            <a:normAutofit/>
          </a:bodyPr>
          <a:lstStyle/>
          <a:p>
            <a:endParaRPr lang="en-US" sz="2800" dirty="0" smtClean="0"/>
          </a:p>
          <a:p>
            <a:pPr marL="0" lvl="0" indent="0">
              <a:buNone/>
            </a:pPr>
            <a:endParaRPr lang="en-US" sz="4000" dirty="0"/>
          </a:p>
        </p:txBody>
      </p:sp>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417638"/>
            <a:ext cx="6855372" cy="5323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6408872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Short Free Response 2</a:t>
            </a:r>
            <a:br>
              <a:rPr lang="en-US" sz="3600" b="1" dirty="0" smtClean="0"/>
            </a:br>
            <a:r>
              <a:rPr lang="en-US" sz="2800" b="1" dirty="0">
                <a:solidFill>
                  <a:srgbClr val="002060"/>
                </a:solidFill>
              </a:rPr>
              <a:t>3</a:t>
            </a:r>
            <a:r>
              <a:rPr lang="en-US" sz="2800" b="1" dirty="0" smtClean="0">
                <a:solidFill>
                  <a:srgbClr val="002060"/>
                </a:solidFill>
              </a:rPr>
              <a:t> points possible</a:t>
            </a:r>
            <a:endParaRPr lang="en-US" sz="2800" b="1" dirty="0">
              <a:solidFill>
                <a:srgbClr val="002060"/>
              </a:solidFill>
            </a:endParaRPr>
          </a:p>
        </p:txBody>
      </p:sp>
      <p:sp>
        <p:nvSpPr>
          <p:cNvPr id="3" name="Content Placeholder 2"/>
          <p:cNvSpPr>
            <a:spLocks noGrp="1"/>
          </p:cNvSpPr>
          <p:nvPr>
            <p:ph idx="1"/>
          </p:nvPr>
        </p:nvSpPr>
        <p:spPr>
          <a:xfrm>
            <a:off x="457200" y="1417638"/>
            <a:ext cx="8229600" cy="5291772"/>
          </a:xfrm>
        </p:spPr>
        <p:txBody>
          <a:bodyPr>
            <a:normAutofit lnSpcReduction="10000"/>
          </a:bodyPr>
          <a:lstStyle/>
          <a:p>
            <a:pPr marL="0" lvl="0" indent="0">
              <a:buNone/>
            </a:pPr>
            <a:r>
              <a:rPr lang="en-US" sz="2800" b="1" dirty="0" smtClean="0"/>
              <a:t>1 </a:t>
            </a:r>
            <a:r>
              <a:rPr lang="en-US" sz="2800" b="1" dirty="0" err="1" smtClean="0"/>
              <a:t>pt</a:t>
            </a:r>
            <a:r>
              <a:rPr lang="en-US" sz="2800" b="1" dirty="0" smtClean="0"/>
              <a:t> each:</a:t>
            </a:r>
          </a:p>
          <a:p>
            <a:pPr lvl="0"/>
            <a:r>
              <a:rPr lang="en-US" sz="2400" b="1" dirty="0" smtClean="0">
                <a:solidFill>
                  <a:srgbClr val="C00000"/>
                </a:solidFill>
              </a:rPr>
              <a:t>Presence of a double membrane allows compartmentalization within the mitochondria.</a:t>
            </a:r>
          </a:p>
          <a:p>
            <a:pPr lvl="0"/>
            <a:r>
              <a:rPr lang="en-US" sz="2400" b="1" dirty="0" smtClean="0">
                <a:solidFill>
                  <a:srgbClr val="002060"/>
                </a:solidFill>
              </a:rPr>
              <a:t>The inner membrane is highly convoluted with folds called cristae which increase the surface area for ETC.</a:t>
            </a:r>
          </a:p>
          <a:p>
            <a:pPr lvl="0"/>
            <a:r>
              <a:rPr lang="en-US" sz="2400" b="1" dirty="0" smtClean="0"/>
              <a:t>The inner membrane contains enzymes important for ATP production </a:t>
            </a:r>
            <a:r>
              <a:rPr lang="en-US" sz="2400" b="1" dirty="0" smtClean="0"/>
              <a:t>(ATP </a:t>
            </a:r>
            <a:r>
              <a:rPr lang="en-US" sz="2400" b="1" dirty="0" smtClean="0"/>
              <a:t>synthase).</a:t>
            </a:r>
          </a:p>
          <a:p>
            <a:r>
              <a:rPr lang="en-US" sz="2400" b="1" dirty="0" smtClean="0">
                <a:solidFill>
                  <a:srgbClr val="006600"/>
                </a:solidFill>
              </a:rPr>
              <a:t>Electron carriers </a:t>
            </a:r>
            <a:r>
              <a:rPr lang="en-US" sz="2400" b="1" dirty="0">
                <a:solidFill>
                  <a:srgbClr val="006600"/>
                </a:solidFill>
              </a:rPr>
              <a:t>in the inner membrane capture electrons from </a:t>
            </a:r>
            <a:r>
              <a:rPr lang="en-US" sz="2400" b="1" dirty="0" smtClean="0">
                <a:solidFill>
                  <a:srgbClr val="006600"/>
                </a:solidFill>
              </a:rPr>
              <a:t>NADH/FADH</a:t>
            </a:r>
            <a:r>
              <a:rPr lang="en-US" sz="2400" b="1" baseline="-25000" dirty="0" smtClean="0">
                <a:solidFill>
                  <a:srgbClr val="006600"/>
                </a:solidFill>
              </a:rPr>
              <a:t>2</a:t>
            </a:r>
            <a:r>
              <a:rPr lang="en-US" sz="2400" b="1" dirty="0" smtClean="0">
                <a:solidFill>
                  <a:srgbClr val="006600"/>
                </a:solidFill>
              </a:rPr>
              <a:t>. </a:t>
            </a:r>
            <a:endParaRPr lang="en-US" sz="2400" b="1" dirty="0">
              <a:solidFill>
                <a:srgbClr val="006600"/>
              </a:solidFill>
            </a:endParaRPr>
          </a:p>
          <a:p>
            <a:r>
              <a:rPr lang="en-US" sz="2400" b="1" dirty="0" smtClean="0">
                <a:solidFill>
                  <a:srgbClr val="C00000"/>
                </a:solidFill>
              </a:rPr>
              <a:t>The </a:t>
            </a:r>
            <a:r>
              <a:rPr lang="en-US" sz="2400" b="1" dirty="0">
                <a:solidFill>
                  <a:srgbClr val="C00000"/>
                </a:solidFill>
              </a:rPr>
              <a:t>inner membrane contains proton pumps </a:t>
            </a:r>
            <a:r>
              <a:rPr lang="en-US" sz="2400" b="1" smtClean="0">
                <a:solidFill>
                  <a:srgbClr val="C00000"/>
                </a:solidFill>
              </a:rPr>
              <a:t>that </a:t>
            </a:r>
            <a:r>
              <a:rPr lang="en-US" sz="2400" b="1" smtClean="0">
                <a:solidFill>
                  <a:srgbClr val="C00000"/>
                </a:solidFill>
              </a:rPr>
              <a:t>help generate </a:t>
            </a:r>
            <a:r>
              <a:rPr lang="en-US" sz="2400" b="1" dirty="0" smtClean="0">
                <a:solidFill>
                  <a:srgbClr val="C00000"/>
                </a:solidFill>
              </a:rPr>
              <a:t>the </a:t>
            </a:r>
            <a:r>
              <a:rPr lang="en-US" sz="2400" b="1" dirty="0" smtClean="0">
                <a:solidFill>
                  <a:srgbClr val="C00000"/>
                </a:solidFill>
              </a:rPr>
              <a:t>electrochemical </a:t>
            </a:r>
            <a:r>
              <a:rPr lang="en-US" sz="2400" b="1" dirty="0" smtClean="0">
                <a:solidFill>
                  <a:srgbClr val="C00000"/>
                </a:solidFill>
              </a:rPr>
              <a:t>gradient.</a:t>
            </a:r>
          </a:p>
          <a:p>
            <a:r>
              <a:rPr lang="en-US" sz="2400" b="1" dirty="0" smtClean="0">
                <a:solidFill>
                  <a:srgbClr val="002060"/>
                </a:solidFill>
              </a:rPr>
              <a:t>Mitochondrial matrix contains enzymes that are necessary for oxidation of pyruvate and Krebs cycle.</a:t>
            </a:r>
            <a:endParaRPr lang="en-US" sz="2800" b="1" dirty="0" smtClean="0">
              <a:solidFill>
                <a:srgbClr val="002060"/>
              </a:solidFill>
            </a:endParaRPr>
          </a:p>
          <a:p>
            <a:pPr lvl="0"/>
            <a:endParaRPr lang="en-US" sz="2800" dirty="0"/>
          </a:p>
        </p:txBody>
      </p:sp>
    </p:spTree>
    <p:extLst>
      <p:ext uri="{BB962C8B-B14F-4D97-AF65-F5344CB8AC3E}">
        <p14:creationId xmlns:p14="http://schemas.microsoft.com/office/powerpoint/2010/main" val="22480792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Long Free Response </a:t>
            </a:r>
            <a:br>
              <a:rPr lang="en-US" sz="3600" b="1" dirty="0" smtClean="0"/>
            </a:br>
            <a:endParaRPr lang="en-US" sz="2800" b="1" dirty="0">
              <a:solidFill>
                <a:srgbClr val="002060"/>
              </a:solidFill>
            </a:endParaRPr>
          </a:p>
        </p:txBody>
      </p:sp>
      <p:sp>
        <p:nvSpPr>
          <p:cNvPr id="3" name="Content Placeholder 2"/>
          <p:cNvSpPr>
            <a:spLocks noGrp="1"/>
          </p:cNvSpPr>
          <p:nvPr>
            <p:ph idx="1"/>
          </p:nvPr>
        </p:nvSpPr>
        <p:spPr/>
        <p:txBody>
          <a:bodyPr>
            <a:normAutofit/>
          </a:bodyPr>
          <a:lstStyle/>
          <a:p>
            <a:pPr marL="0" indent="0" algn="ctr">
              <a:buNone/>
            </a:pPr>
            <a:r>
              <a:rPr lang="en-US" sz="2800" dirty="0" smtClean="0"/>
              <a:t>Please see the rubric in the separate folder.</a:t>
            </a:r>
            <a:endParaRPr lang="en-US" sz="2800" dirty="0"/>
          </a:p>
        </p:txBody>
      </p:sp>
    </p:spTree>
    <p:extLst>
      <p:ext uri="{BB962C8B-B14F-4D97-AF65-F5344CB8AC3E}">
        <p14:creationId xmlns:p14="http://schemas.microsoft.com/office/powerpoint/2010/main" val="1014565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Aerobic Cellular Respiration</a:t>
            </a:r>
            <a:endParaRPr lang="en-US" sz="3600" b="1" dirty="0"/>
          </a:p>
        </p:txBody>
      </p:sp>
      <p:pic>
        <p:nvPicPr>
          <p:cNvPr id="4" name="Content Placeholder 3" descr="D:\Chapter_09\B_Jpeg_Images\09_Labeled_Images\09_06CellRespOverview_3-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98634" y="1165388"/>
            <a:ext cx="7788166" cy="5692611"/>
          </a:xfrm>
          <a:prstGeom prst="rect">
            <a:avLst/>
          </a:prstGeom>
          <a:noFill/>
          <a:ln>
            <a:noFill/>
          </a:ln>
        </p:spPr>
      </p:pic>
    </p:spTree>
    <p:extLst>
      <p:ext uri="{BB962C8B-B14F-4D97-AF65-F5344CB8AC3E}">
        <p14:creationId xmlns:p14="http://schemas.microsoft.com/office/powerpoint/2010/main" val="3908489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169" y="78276"/>
            <a:ext cx="4289368" cy="1143000"/>
          </a:xfrm>
        </p:spPr>
        <p:txBody>
          <a:bodyPr>
            <a:normAutofit/>
          </a:bodyPr>
          <a:lstStyle/>
          <a:p>
            <a:r>
              <a:rPr lang="en-US" sz="3600" b="1" dirty="0" smtClean="0">
                <a:solidFill>
                  <a:srgbClr val="C00000"/>
                </a:solidFill>
              </a:rPr>
              <a:t>Redox Reactions</a:t>
            </a:r>
            <a:endParaRPr lang="en-US" sz="3600" b="1" dirty="0">
              <a:solidFill>
                <a:srgbClr val="C00000"/>
              </a:solidFill>
            </a:endParaRPr>
          </a:p>
        </p:txBody>
      </p:sp>
      <p:pic>
        <p:nvPicPr>
          <p:cNvPr id="3076" name="Picture 4" descr="http://bio1151b.nicerweb.com/Locked/media/ch09/09_UN162aRedoxProce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101" y="1444427"/>
            <a:ext cx="7929617" cy="158930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figures.boundless.com/9506/full/redox-halv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5184" y="3665227"/>
            <a:ext cx="7029450" cy="303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12091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2</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c</a:t>
            </a:r>
            <a:endParaRPr lang="en-US" sz="4000" dirty="0" smtClean="0">
              <a:solidFill>
                <a:srgbClr val="C00000"/>
              </a:solidFill>
            </a:endParaRPr>
          </a:p>
          <a:p>
            <a:pPr marL="0" indent="0" algn="ctr">
              <a:buNone/>
            </a:pPr>
            <a:r>
              <a:rPr lang="en-US" sz="3600" b="1" dirty="0" smtClean="0">
                <a:solidFill>
                  <a:srgbClr val="002060"/>
                </a:solidFill>
              </a:rPr>
              <a:t>Clue: high proton concentration is in the intermembrane space</a:t>
            </a:r>
            <a:endParaRPr lang="en-US" sz="3600" b="1" dirty="0">
              <a:solidFill>
                <a:srgbClr val="002060"/>
              </a:solidFill>
            </a:endParaRPr>
          </a:p>
        </p:txBody>
      </p:sp>
    </p:spTree>
    <p:extLst>
      <p:ext uri="{BB962C8B-B14F-4D97-AF65-F5344CB8AC3E}">
        <p14:creationId xmlns:p14="http://schemas.microsoft.com/office/powerpoint/2010/main" val="3815300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Oxidative Phosphorylation</a:t>
            </a:r>
            <a:endParaRPr lang="en-US" sz="3600" b="1" dirty="0"/>
          </a:p>
        </p:txBody>
      </p:sp>
      <p:pic>
        <p:nvPicPr>
          <p:cNvPr id="4" name="Content Placeholder 3" descr="D:\Chapter_09\B_Jpeg_Images\09_Labeled_Images\09_16Chemiosmosis-L.jpg"/>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61392" y="1417638"/>
            <a:ext cx="7402815" cy="4946720"/>
          </a:xfrm>
          <a:prstGeom prst="rect">
            <a:avLst/>
          </a:prstGeom>
          <a:noFill/>
          <a:ln>
            <a:noFill/>
          </a:ln>
        </p:spPr>
      </p:pic>
    </p:spTree>
    <p:extLst>
      <p:ext uri="{BB962C8B-B14F-4D97-AF65-F5344CB8AC3E}">
        <p14:creationId xmlns:p14="http://schemas.microsoft.com/office/powerpoint/2010/main" val="16088718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5278" y="1228795"/>
            <a:ext cx="3601522" cy="1143000"/>
          </a:xfrm>
        </p:spPr>
        <p:txBody>
          <a:bodyPr>
            <a:noAutofit/>
          </a:bodyPr>
          <a:lstStyle/>
          <a:p>
            <a:r>
              <a:rPr lang="en-US" sz="3600" b="1" dirty="0" smtClean="0"/>
              <a:t>Locations of the ETC in </a:t>
            </a:r>
            <a:r>
              <a:rPr lang="en-US" sz="3600" b="1" dirty="0"/>
              <a:t>E</a:t>
            </a:r>
            <a:r>
              <a:rPr lang="en-US" sz="3600" b="1" dirty="0" smtClean="0"/>
              <a:t>ukaryotes and Prokaryotes</a:t>
            </a:r>
            <a:endParaRPr lang="en-US" sz="3600" b="1" dirty="0"/>
          </a:p>
        </p:txBody>
      </p:sp>
      <p:pic>
        <p:nvPicPr>
          <p:cNvPr id="1028" name="Picture 4" descr="http://upload.wikimedia.org/wikipedia/commons/7/7d/Mitochondrial_electron_transport_ch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85277" cy="3920791"/>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128466" y="3599733"/>
            <a:ext cx="5015534" cy="3258267"/>
          </a:xfrm>
        </p:spPr>
      </p:pic>
      <p:sp>
        <p:nvSpPr>
          <p:cNvPr id="6" name="TextBox 5"/>
          <p:cNvSpPr txBox="1"/>
          <p:nvPr/>
        </p:nvSpPr>
        <p:spPr>
          <a:xfrm>
            <a:off x="7858540" y="3566848"/>
            <a:ext cx="1166191" cy="707886"/>
          </a:xfrm>
          <a:prstGeom prst="rect">
            <a:avLst/>
          </a:prstGeom>
          <a:solidFill>
            <a:srgbClr val="00B0F0"/>
          </a:solidFill>
        </p:spPr>
        <p:txBody>
          <a:bodyPr wrap="square" rtlCol="0">
            <a:spAutoFit/>
          </a:bodyPr>
          <a:lstStyle/>
          <a:p>
            <a:endParaRPr lang="en-US" sz="800" dirty="0" smtClean="0"/>
          </a:p>
          <a:p>
            <a:pPr algn="ctr"/>
            <a:r>
              <a:rPr lang="en-US" sz="2400" b="1" dirty="0" smtClean="0"/>
              <a:t>ETC</a:t>
            </a:r>
          </a:p>
          <a:p>
            <a:endParaRPr lang="en-US" sz="800" dirty="0"/>
          </a:p>
        </p:txBody>
      </p:sp>
    </p:spTree>
    <p:extLst>
      <p:ext uri="{BB962C8B-B14F-4D97-AF65-F5344CB8AC3E}">
        <p14:creationId xmlns:p14="http://schemas.microsoft.com/office/powerpoint/2010/main" val="115321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Question 3</a:t>
            </a:r>
            <a:endParaRPr lang="en-US" sz="3600" b="1" dirty="0"/>
          </a:p>
        </p:txBody>
      </p:sp>
      <p:sp>
        <p:nvSpPr>
          <p:cNvPr id="3" name="Content Placeholder 2"/>
          <p:cNvSpPr>
            <a:spLocks noGrp="1"/>
          </p:cNvSpPr>
          <p:nvPr>
            <p:ph idx="1"/>
          </p:nvPr>
        </p:nvSpPr>
        <p:spPr/>
        <p:txBody>
          <a:bodyPr>
            <a:normAutofit/>
          </a:bodyPr>
          <a:lstStyle/>
          <a:p>
            <a:pPr marL="0" indent="0" algn="ctr">
              <a:buNone/>
            </a:pPr>
            <a:r>
              <a:rPr lang="en-US" sz="9600" dirty="0">
                <a:solidFill>
                  <a:srgbClr val="C00000"/>
                </a:solidFill>
              </a:rPr>
              <a:t>a</a:t>
            </a:r>
            <a:endParaRPr lang="en-US" sz="4000" dirty="0" smtClean="0">
              <a:solidFill>
                <a:srgbClr val="C00000"/>
              </a:solidFill>
            </a:endParaRPr>
          </a:p>
          <a:p>
            <a:pPr marL="0" indent="0" algn="ctr">
              <a:buNone/>
            </a:pPr>
            <a:r>
              <a:rPr lang="en-US" sz="4000" b="1" dirty="0" smtClean="0">
                <a:solidFill>
                  <a:srgbClr val="002060"/>
                </a:solidFill>
              </a:rPr>
              <a:t>Clue: shrew has the smallest mass and the highest metabolic rate</a:t>
            </a:r>
            <a:endParaRPr lang="en-US" sz="9600" b="1" dirty="0">
              <a:solidFill>
                <a:srgbClr val="002060"/>
              </a:solidFill>
            </a:endParaRPr>
          </a:p>
        </p:txBody>
      </p:sp>
    </p:spTree>
    <p:extLst>
      <p:ext uri="{BB962C8B-B14F-4D97-AF65-F5344CB8AC3E}">
        <p14:creationId xmlns:p14="http://schemas.microsoft.com/office/powerpoint/2010/main" val="3211166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t>The smaller the organism, </a:t>
            </a:r>
            <a:br>
              <a:rPr lang="en-US" sz="3600" b="1" dirty="0" smtClean="0"/>
            </a:br>
            <a:r>
              <a:rPr lang="en-US" sz="3600" b="1" dirty="0" smtClean="0"/>
              <a:t>the higher the metabolic rate</a:t>
            </a:r>
            <a:endParaRPr lang="en-US" sz="3600" b="1" dirty="0"/>
          </a:p>
        </p:txBody>
      </p:sp>
      <p:pic>
        <p:nvPicPr>
          <p:cNvPr id="4" name="Content Placeholder 3" descr="D:\Chapter_40\B_Jpeg_Images\40_Labeled_Images\40_19bBMRperKgBodySize-L.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42052" y="1536907"/>
            <a:ext cx="5694537" cy="4920215"/>
          </a:xfrm>
          <a:prstGeom prst="rect">
            <a:avLst/>
          </a:prstGeom>
          <a:noFill/>
          <a:ln>
            <a:noFill/>
          </a:ln>
        </p:spPr>
      </p:pic>
    </p:spTree>
    <p:extLst>
      <p:ext uri="{BB962C8B-B14F-4D97-AF65-F5344CB8AC3E}">
        <p14:creationId xmlns:p14="http://schemas.microsoft.com/office/powerpoint/2010/main" val="31391304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1265</TotalTime>
  <Words>823</Words>
  <Application>Microsoft Office PowerPoint</Application>
  <PresentationFormat>On-screen Show (4:3)</PresentationFormat>
  <Paragraphs>100</Paragraphs>
  <Slides>24</Slides>
  <Notes>23</Notes>
  <HiddenSlides>1</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Welcome to AP Biology Saturday Study Session </vt:lpstr>
      <vt:lpstr>Question 1</vt:lpstr>
      <vt:lpstr>Aerobic Cellular Respiration</vt:lpstr>
      <vt:lpstr>Redox Reactions</vt:lpstr>
      <vt:lpstr>Question 2</vt:lpstr>
      <vt:lpstr>Oxidative Phosphorylation</vt:lpstr>
      <vt:lpstr>Locations of the ETC in Eukaryotes and Prokaryotes</vt:lpstr>
      <vt:lpstr>Question 3</vt:lpstr>
      <vt:lpstr>The smaller the organism,  the higher the metabolic rate</vt:lpstr>
      <vt:lpstr>Question 4</vt:lpstr>
      <vt:lpstr>Organisms use various strategies to regulate body temperature and metabolism</vt:lpstr>
      <vt:lpstr>Question 5</vt:lpstr>
      <vt:lpstr>Feedback Inhibition</vt:lpstr>
      <vt:lpstr>Question 6</vt:lpstr>
      <vt:lpstr>Aerobic vs. Anaerobic Respiration</vt:lpstr>
      <vt:lpstr>Alcohol Fermentation</vt:lpstr>
      <vt:lpstr>Question 7</vt:lpstr>
      <vt:lpstr>Coupled Reactions</vt:lpstr>
      <vt:lpstr>Math Grid In </vt:lpstr>
      <vt:lpstr>Short Free Response 1 3 points possible</vt:lpstr>
      <vt:lpstr>Short Free Response 1 3 points possible</vt:lpstr>
      <vt:lpstr>Short Free Response 2 3 points possible</vt:lpstr>
      <vt:lpstr>Short Free Response 2 3 points possible</vt:lpstr>
      <vt:lpstr>Long Free Response  </vt:lpstr>
    </vt:vector>
  </TitlesOfParts>
  <Company>A+ College Ready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Saturday Study Session 1</dc:title>
  <dc:creator>Robert Summers</dc:creator>
  <cp:lastModifiedBy>Daniel</cp:lastModifiedBy>
  <cp:revision>150</cp:revision>
  <dcterms:created xsi:type="dcterms:W3CDTF">2013-01-02T18:47:43Z</dcterms:created>
  <dcterms:modified xsi:type="dcterms:W3CDTF">2015-01-01T04:23:54Z</dcterms:modified>
</cp:coreProperties>
</file>